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notesMasterIdLst>
    <p:notesMasterId r:id="rId60"/>
  </p:notesMasterIdLst>
  <p:sldIdLst>
    <p:sldId id="260" r:id="rId2"/>
    <p:sldId id="288" r:id="rId3"/>
    <p:sldId id="290" r:id="rId4"/>
    <p:sldId id="289" r:id="rId5"/>
    <p:sldId id="291" r:id="rId6"/>
    <p:sldId id="295" r:id="rId7"/>
    <p:sldId id="302" r:id="rId8"/>
    <p:sldId id="274" r:id="rId9"/>
    <p:sldId id="275" r:id="rId10"/>
    <p:sldId id="276" r:id="rId11"/>
    <p:sldId id="277" r:id="rId12"/>
    <p:sldId id="278" r:id="rId13"/>
    <p:sldId id="309" r:id="rId14"/>
    <p:sldId id="310" r:id="rId15"/>
    <p:sldId id="258" r:id="rId16"/>
    <p:sldId id="280" r:id="rId17"/>
    <p:sldId id="279" r:id="rId18"/>
    <p:sldId id="281" r:id="rId19"/>
    <p:sldId id="261" r:id="rId20"/>
    <p:sldId id="256" r:id="rId21"/>
    <p:sldId id="262" r:id="rId22"/>
    <p:sldId id="259" r:id="rId23"/>
    <p:sldId id="263" r:id="rId24"/>
    <p:sldId id="311" r:id="rId25"/>
    <p:sldId id="297" r:id="rId26"/>
    <p:sldId id="312" r:id="rId27"/>
    <p:sldId id="313" r:id="rId28"/>
    <p:sldId id="308" r:id="rId29"/>
    <p:sldId id="265" r:id="rId30"/>
    <p:sldId id="284" r:id="rId31"/>
    <p:sldId id="264" r:id="rId32"/>
    <p:sldId id="267" r:id="rId33"/>
    <p:sldId id="266" r:id="rId34"/>
    <p:sldId id="269" r:id="rId35"/>
    <p:sldId id="270" r:id="rId36"/>
    <p:sldId id="268" r:id="rId37"/>
    <p:sldId id="257" r:id="rId38"/>
    <p:sldId id="273" r:id="rId39"/>
    <p:sldId id="272" r:id="rId40"/>
    <p:sldId id="271" r:id="rId41"/>
    <p:sldId id="293" r:id="rId42"/>
    <p:sldId id="282" r:id="rId43"/>
    <p:sldId id="283" r:id="rId44"/>
    <p:sldId id="303" r:id="rId45"/>
    <p:sldId id="305" r:id="rId46"/>
    <p:sldId id="287" r:id="rId47"/>
    <p:sldId id="300" r:id="rId48"/>
    <p:sldId id="294" r:id="rId49"/>
    <p:sldId id="299" r:id="rId50"/>
    <p:sldId id="298" r:id="rId51"/>
    <p:sldId id="304" r:id="rId52"/>
    <p:sldId id="296" r:id="rId53"/>
    <p:sldId id="301" r:id="rId54"/>
    <p:sldId id="292" r:id="rId55"/>
    <p:sldId id="285" r:id="rId56"/>
    <p:sldId id="286" r:id="rId57"/>
    <p:sldId id="306" r:id="rId58"/>
    <p:sldId id="314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15" autoAdjust="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2013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работающие за пределами СП</c:v>
                </c:pt>
                <c:pt idx="1">
                  <c:v>Сельхозработники</c:v>
                </c:pt>
                <c:pt idx="2">
                  <c:v>Бюджетники</c:v>
                </c:pt>
                <c:pt idx="3">
                  <c:v>Безработные</c:v>
                </c:pt>
                <c:pt idx="4">
                  <c:v>ИП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39</c:v>
                </c:pt>
                <c:pt idx="1">
                  <c:v>107</c:v>
                </c:pt>
                <c:pt idx="2">
                  <c:v>39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работающие за пределами СП</c:v>
                </c:pt>
                <c:pt idx="1">
                  <c:v>Сельхозработники</c:v>
                </c:pt>
                <c:pt idx="2">
                  <c:v>Бюджетники</c:v>
                </c:pt>
                <c:pt idx="3">
                  <c:v>Безработные</c:v>
                </c:pt>
                <c:pt idx="4">
                  <c:v>ИП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63</c:v>
                </c:pt>
                <c:pt idx="1">
                  <c:v>105</c:v>
                </c:pt>
                <c:pt idx="2">
                  <c:v>25</c:v>
                </c:pt>
                <c:pt idx="3">
                  <c:v>6</c:v>
                </c:pt>
                <c:pt idx="4">
                  <c:v>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2015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работающие за пределами СП</c:v>
                </c:pt>
                <c:pt idx="1">
                  <c:v>Сельхозработники</c:v>
                </c:pt>
                <c:pt idx="2">
                  <c:v>Бюджетники</c:v>
                </c:pt>
                <c:pt idx="3">
                  <c:v>Безработные</c:v>
                </c:pt>
                <c:pt idx="4">
                  <c:v>ИП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60</c:v>
                </c:pt>
                <c:pt idx="1">
                  <c:v>100</c:v>
                </c:pt>
                <c:pt idx="2">
                  <c:v>26</c:v>
                </c:pt>
                <c:pt idx="3">
                  <c:v>8</c:v>
                </c:pt>
                <c:pt idx="4">
                  <c:v>2</c:v>
                </c:pt>
              </c:numCache>
            </c:numRef>
          </c:val>
        </c:ser>
        <c:shape val="cylinder"/>
        <c:axId val="78107392"/>
        <c:axId val="78108928"/>
        <c:axId val="0"/>
      </c:bar3DChart>
      <c:catAx>
        <c:axId val="78107392"/>
        <c:scaling>
          <c:orientation val="minMax"/>
        </c:scaling>
        <c:axPos val="b"/>
        <c:majorGridlines/>
        <c:tickLblPos val="nextTo"/>
        <c:txPr>
          <a:bodyPr/>
          <a:lstStyle/>
          <a:p>
            <a:pPr>
              <a:defRPr sz="1400" baseline="0"/>
            </a:pPr>
            <a:endParaRPr lang="ru-RU"/>
          </a:p>
        </c:txPr>
        <c:crossAx val="78108928"/>
        <c:crosses val="autoZero"/>
        <c:auto val="1"/>
        <c:lblAlgn val="ctr"/>
        <c:lblOffset val="100"/>
      </c:catAx>
      <c:valAx>
        <c:axId val="78108928"/>
        <c:scaling>
          <c:orientation val="minMax"/>
        </c:scaling>
        <c:axPos val="l"/>
        <c:majorGridlines/>
        <c:numFmt formatCode="General" sourceLinked="1"/>
        <c:tickLblPos val="nextTo"/>
        <c:crossAx val="78107392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2013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Рождаемость</c:v>
                </c:pt>
                <c:pt idx="1">
                  <c:v>Смертность</c:v>
                </c:pt>
                <c:pt idx="2">
                  <c:v>выбытие</c:v>
                </c:pt>
                <c:pt idx="3">
                  <c:v>прибытие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  <c:pt idx="1">
                  <c:v>7</c:v>
                </c:pt>
                <c:pt idx="2">
                  <c:v>8</c:v>
                </c:pt>
                <c:pt idx="3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Рождаемость</c:v>
                </c:pt>
                <c:pt idx="1">
                  <c:v>Смертность</c:v>
                </c:pt>
                <c:pt idx="2">
                  <c:v>выбытие</c:v>
                </c:pt>
                <c:pt idx="3">
                  <c:v>прибытие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</c:v>
                </c:pt>
                <c:pt idx="1">
                  <c:v>5</c:v>
                </c:pt>
                <c:pt idx="2">
                  <c:v>4</c:v>
                </c:pt>
                <c:pt idx="3">
                  <c:v>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2015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Рождаемость</c:v>
                </c:pt>
                <c:pt idx="1">
                  <c:v>Смертность</c:v>
                </c:pt>
                <c:pt idx="2">
                  <c:v>выбытие</c:v>
                </c:pt>
                <c:pt idx="3">
                  <c:v>прибытие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</c:v>
                </c:pt>
                <c:pt idx="1">
                  <c:v>7</c:v>
                </c:pt>
                <c:pt idx="2">
                  <c:v>6</c:v>
                </c:pt>
                <c:pt idx="3">
                  <c:v>3</c:v>
                </c:pt>
              </c:numCache>
            </c:numRef>
          </c:val>
        </c:ser>
        <c:shape val="box"/>
        <c:axId val="79334784"/>
        <c:axId val="79348864"/>
        <c:axId val="0"/>
      </c:bar3DChart>
      <c:catAx>
        <c:axId val="79334784"/>
        <c:scaling>
          <c:orientation val="minMax"/>
        </c:scaling>
        <c:axPos val="b"/>
        <c:tickLblPos val="nextTo"/>
        <c:crossAx val="79348864"/>
        <c:crosses val="autoZero"/>
        <c:auto val="1"/>
        <c:lblAlgn val="ctr"/>
        <c:lblOffset val="100"/>
      </c:catAx>
      <c:valAx>
        <c:axId val="79348864"/>
        <c:scaling>
          <c:orientation val="minMax"/>
        </c:scaling>
        <c:axPos val="l"/>
        <c:majorGridlines/>
        <c:numFmt formatCode="General" sourceLinked="1"/>
        <c:tickLblPos val="nextTo"/>
        <c:crossAx val="79334784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На </a:t>
            </a:r>
            <a:r>
              <a:rPr lang="ru-RU" baseline="0" dirty="0" smtClean="0"/>
              <a:t>  </a:t>
            </a:r>
            <a:r>
              <a:rPr lang="ru-RU" dirty="0" smtClean="0"/>
              <a:t>1</a:t>
            </a:r>
            <a:r>
              <a:rPr lang="ru-RU" baseline="0" dirty="0" smtClean="0"/>
              <a:t> января 2016 года</a:t>
            </a:r>
            <a:endParaRPr lang="ru-RU" dirty="0"/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Возрастной состав</c:v>
                </c:pt>
              </c:strCache>
            </c:strRef>
          </c:tx>
          <c:dLbls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Дети дошкольного возраста</c:v>
                </c:pt>
                <c:pt idx="1">
                  <c:v>Студенты и школьники</c:v>
                </c:pt>
                <c:pt idx="2">
                  <c:v>Трудоспособные</c:v>
                </c:pt>
                <c:pt idx="3">
                  <c:v>Пенсионеры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16</c:v>
                </c:pt>
                <c:pt idx="1">
                  <c:v>61</c:v>
                </c:pt>
                <c:pt idx="2">
                  <c:v>211</c:v>
                </c:pt>
                <c:pt idx="3">
                  <c:v>84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2D160-B2B4-4907-A0AC-054A510BD347}" type="datetimeFigureOut">
              <a:rPr lang="ru-RU" smtClean="0"/>
              <a:pPr/>
              <a:t>15.01.2016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77CA01-C242-461B-A76F-2F5D0626F8E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7CA01-C242-461B-A76F-2F5D0626F8EE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7CA01-C242-461B-A76F-2F5D0626F8EE}" type="slidenum">
              <a:rPr lang="ru-RU" smtClean="0"/>
              <a:pPr/>
              <a:t>42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35FAD73-3693-49FD-AD78-A4A40B09D47E}" type="datetimeFigureOut">
              <a:rPr lang="ru-RU" smtClean="0"/>
              <a:pPr/>
              <a:t>15.01.2016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5D21835-3047-44FA-A712-8987FEC6C07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35FAD73-3693-49FD-AD78-A4A40B09D47E}" type="datetimeFigureOut">
              <a:rPr lang="ru-RU" smtClean="0"/>
              <a:pPr/>
              <a:t>15.01.2016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D21835-3047-44FA-A712-8987FEC6C07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35FAD73-3693-49FD-AD78-A4A40B09D47E}" type="datetimeFigureOut">
              <a:rPr lang="ru-RU" smtClean="0"/>
              <a:pPr/>
              <a:t>15.01.2016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D21835-3047-44FA-A712-8987FEC6C07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35FAD73-3693-49FD-AD78-A4A40B09D47E}" type="datetimeFigureOut">
              <a:rPr lang="ru-RU" smtClean="0"/>
              <a:pPr/>
              <a:t>15.01.2016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D21835-3047-44FA-A712-8987FEC6C07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35FAD73-3693-49FD-AD78-A4A40B09D47E}" type="datetimeFigureOut">
              <a:rPr lang="ru-RU" smtClean="0"/>
              <a:pPr/>
              <a:t>15.01.2016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D21835-3047-44FA-A712-8987FEC6C07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35FAD73-3693-49FD-AD78-A4A40B09D47E}" type="datetimeFigureOut">
              <a:rPr lang="ru-RU" smtClean="0"/>
              <a:pPr/>
              <a:t>15.01.2016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D21835-3047-44FA-A712-8987FEC6C07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35FAD73-3693-49FD-AD78-A4A40B09D47E}" type="datetimeFigureOut">
              <a:rPr lang="ru-RU" smtClean="0"/>
              <a:pPr/>
              <a:t>15.01.2016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D21835-3047-44FA-A712-8987FEC6C07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35FAD73-3693-49FD-AD78-A4A40B09D47E}" type="datetimeFigureOut">
              <a:rPr lang="ru-RU" smtClean="0"/>
              <a:pPr/>
              <a:t>15.01.2016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D21835-3047-44FA-A712-8987FEC6C07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35FAD73-3693-49FD-AD78-A4A40B09D47E}" type="datetimeFigureOut">
              <a:rPr lang="ru-RU" smtClean="0"/>
              <a:pPr/>
              <a:t>15.01.2016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D21835-3047-44FA-A712-8987FEC6C07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35FAD73-3693-49FD-AD78-A4A40B09D47E}" type="datetimeFigureOut">
              <a:rPr lang="ru-RU" smtClean="0"/>
              <a:pPr/>
              <a:t>15.01.2016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5D21835-3047-44FA-A712-8987FEC6C07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35FAD73-3693-49FD-AD78-A4A40B09D47E}" type="datetimeFigureOut">
              <a:rPr lang="ru-RU" smtClean="0"/>
              <a:pPr/>
              <a:t>15.01.2016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5D21835-3047-44FA-A712-8987FEC6C07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35FAD73-3693-49FD-AD78-A4A40B09D47E}" type="datetimeFigureOut">
              <a:rPr lang="ru-RU" smtClean="0"/>
              <a:pPr/>
              <a:t>15.01.2016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5D21835-3047-44FA-A712-8987FEC6C07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&amp;SHcy;&amp;acy;&amp;bcy;&amp;lcy;&amp;ocy;&amp;ncy;&amp;ycy; &amp;dcy;&amp;lcy;&amp;yacy; &amp;pcy;&amp;rcy;&amp;iecy;&amp;zcy;&amp;iecy;&amp;ncy;&amp;tcy;&amp;acy;&amp;tscy;&amp;icy;&amp;j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Блок-схема: перфолента 7"/>
          <p:cNvSpPr/>
          <p:nvPr/>
        </p:nvSpPr>
        <p:spPr>
          <a:xfrm>
            <a:off x="1908175" y="1557338"/>
            <a:ext cx="5654675" cy="3313112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latin typeface="Monotype Corsiva" pitchFamily="66" charset="0"/>
              </a:rPr>
              <a:t>Отчет 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latin typeface="Monotype Corsiva" pitchFamily="66" charset="0"/>
              </a:rPr>
              <a:t>главы Надеждинского сельского поселения 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latin typeface="Monotype Corsiva" pitchFamily="66" charset="0"/>
              </a:rPr>
              <a:t>Кайбицкого муниципального района 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latin typeface="Monotype Corsiva" pitchFamily="66" charset="0"/>
              </a:rPr>
              <a:t>Республики Татарстан 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Кузнецовой Валентины Григорьевны  за 2015 год</a:t>
            </a:r>
            <a:endParaRPr lang="ru-RU" sz="2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1571612"/>
          <a:ext cx="8072494" cy="457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4908"/>
                <a:gridCol w="3357586"/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     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   План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Земельный налог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290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Имущественный  налог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Подоходный   налог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115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Госпошлина за совершение нотариальных действий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Неналоговые платежи штрафы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Безвозмездный</a:t>
                      </a:r>
                      <a:r>
                        <a:rPr lang="ru-RU" sz="2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доход 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2400" dirty="0" err="1">
                          <a:latin typeface="Times New Roman"/>
                          <a:ea typeface="Times New Roman"/>
                          <a:cs typeface="Times New Roman"/>
                        </a:rPr>
                        <a:t>военкомат,загс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73,7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дотация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489,2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     всего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984,9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Доходы бюджета на 2016 год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186766" cy="4519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57874"/>
                <a:gridCol w="2428892"/>
              </a:tblGrid>
              <a:tr h="5021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  <a:cs typeface="Times New Roman"/>
                        </a:rPr>
                        <a:t>     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  <a:cs typeface="Times New Roman"/>
                        </a:rPr>
                        <a:t>   План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1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 smtClean="0">
                          <a:latin typeface="Times New Roman"/>
                          <a:ea typeface="Times New Roman"/>
                          <a:cs typeface="Times New Roman"/>
                        </a:rPr>
                        <a:t>Управление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  <a:cs typeface="Times New Roman"/>
                        </a:rPr>
                        <a:t>708,9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1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  <a:cs typeface="Times New Roman"/>
                        </a:rPr>
                        <a:t>ЖКХ( уличное освещение)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  <a:cs typeface="Times New Roman"/>
                        </a:rPr>
                        <a:t>93,2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1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  <a:cs typeface="Times New Roman"/>
                        </a:rPr>
                        <a:t>Централизованное бухгалтерия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  <a:cs typeface="Times New Roman"/>
                        </a:rPr>
                        <a:t>91,2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1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 smtClean="0">
                          <a:latin typeface="Times New Roman"/>
                          <a:ea typeface="Times New Roman"/>
                          <a:cs typeface="Times New Roman"/>
                        </a:rPr>
                        <a:t>Военкомат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  <a:cs typeface="Times New Roman"/>
                        </a:rPr>
                        <a:t>73,5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1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  <a:cs typeface="Times New Roman"/>
                        </a:rPr>
                        <a:t>ЗАГС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  <a:cs typeface="Times New Roman"/>
                        </a:rPr>
                        <a:t>0,2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1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  <a:cs typeface="Times New Roman"/>
                        </a:rPr>
                        <a:t>Налог на имущество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  <a:cs typeface="Times New Roman"/>
                        </a:rPr>
                        <a:t>4,9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1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>
                          <a:latin typeface="Times New Roman"/>
                          <a:ea typeface="Times New Roman"/>
                          <a:cs typeface="Times New Roman"/>
                        </a:rPr>
                        <a:t> Межбюджетный трансферт</a:t>
                      </a:r>
                      <a:endParaRPr lang="ru-RU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1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  <a:cs typeface="Times New Roman"/>
                        </a:rPr>
                        <a:t>     всего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latin typeface="Times New Roman"/>
                          <a:ea typeface="Times New Roman"/>
                          <a:cs typeface="Times New Roman"/>
                        </a:rPr>
                        <a:t>984,9</a:t>
                      </a:r>
                      <a:endParaRPr lang="ru-RU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Расходы бюджета на 2016 год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Собрано и сдано на казначейский счет: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с. Надеждино–  125 998руб.</a:t>
            </a:r>
          </a:p>
          <a:p>
            <a:pPr algn="ctr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д. Муратово – 81 884руб.</a:t>
            </a:r>
          </a:p>
          <a:p>
            <a:pPr algn="ctr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д. Кичкеево – 3647 руб.</a:t>
            </a: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Итого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– 211529 руб.</a:t>
            </a:r>
          </a:p>
          <a:p>
            <a:pPr algn="ctr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Доходы от оказания платных услуг ( за воду)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186766" cy="5047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2122"/>
                <a:gridCol w="2714644"/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Общая площадь земли в границах 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поселения, гектар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5952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том числе: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земли сельхоз.назначения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4898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Пашни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3520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общая площадь населенных пунктов, из них: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178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с.Надеждино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53,66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д. Муратово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65,63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д. Кичкеево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32,13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пос.Репьевка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7,82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пос.Чистые Ключи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19,27</a:t>
                      </a:r>
                      <a:endParaRPr lang="ru-RU" sz="2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Земля Надеждинского сельского поселения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Занятость населения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186766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16"/>
                <a:gridCol w="178595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Всего населения, человек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383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Заняты</a:t>
                      </a:r>
                      <a:r>
                        <a:rPr lang="ru-RU" baseline="0" dirty="0" smtClean="0"/>
                        <a:t> на предприятиях  сельского хозяйства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100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Работники бюджетных организаций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26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Работники других организаций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10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Работают за пределами</a:t>
                      </a:r>
                      <a:r>
                        <a:rPr lang="ru-RU" baseline="0" dirty="0" smtClean="0"/>
                        <a:t> района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60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Пенсионеры по возрасту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84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в том числе работающие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Инвалиды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11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в том числе работающие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Получающие пособия по</a:t>
                      </a:r>
                      <a:r>
                        <a:rPr lang="ru-RU" baseline="0" dirty="0" smtClean="0"/>
                        <a:t> уходу за престарелыми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Индивидуальные предприниматели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Безработные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8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Студенты и школьники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61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Структура  занятости  населения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370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6040"/>
                <a:gridCol w="1143008"/>
                <a:gridCol w="1500198"/>
                <a:gridCol w="1571636"/>
                <a:gridCol w="1328718"/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 личных подсобных хозяйств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 от реализации сельхозпродукции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5387,7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3802,6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03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реализации молока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1285,3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1404,3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38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реализации мяса КРС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4028,2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2184,4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 реализации прочей продукции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213,9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 от реализации сельхозпродукции на 1 хозяйство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46850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33066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Доходы населения от реализации продукции ЛПХ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186766" cy="4767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8850"/>
                <a:gridCol w="1857388"/>
                <a:gridCol w="2000264"/>
                <a:gridCol w="2000264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КРС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158</a:t>
                      </a:r>
                      <a:endParaRPr lang="ru-RU" sz="2400" b="1" i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 том числе коровы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91</a:t>
                      </a:r>
                      <a:endParaRPr lang="ru-RU" sz="2400" b="1" i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Свиньи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Овцы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460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460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442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Козы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Лошади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Птицы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980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970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1414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Пчелосемьи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 b="1" i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Поголовье скота в личных подсобных хозяйствах 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7" y="1481138"/>
          <a:ext cx="8258204" cy="4215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7387"/>
                <a:gridCol w="1643074"/>
                <a:gridCol w="1714512"/>
                <a:gridCol w="1571636"/>
                <a:gridCol w="1471595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ед. измерения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%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 коров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гол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Реализовано молока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тонн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83,66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98,14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117</a:t>
                      </a:r>
                    </a:p>
                  </a:txBody>
                  <a:tcPr marL="9525" marR="9525" marT="9525" marB="0" anchor="b"/>
                </a:tc>
              </a:tr>
              <a:tr h="5105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1 корову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литр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919,3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1141,2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124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Цена реализации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руб/литр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15,36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 на 1 корову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руб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14124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16329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116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Доходы от реализации молока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&amp;SHcy;&amp;acy;&amp;bcy;&amp;lcy;&amp;ocy;&amp;ncy;&amp;ycy; &amp;dcy;&amp;lcy;&amp;yacy; &amp;pcy;&amp;rcy;&amp;iecy;&amp;zcy;&amp;iecy;&amp;ncy;&amp;tcy;&amp;acy;&amp;tscy;&amp;icy;&amp;j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5" descr="http://im2-tub-ru.yandex.net/i?id=119642218-28-72&amp;n=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88" y="1071563"/>
            <a:ext cx="3071812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Прямоугольник 4"/>
          <p:cNvSpPr>
            <a:spLocks noChangeArrowheads="1"/>
          </p:cNvSpPr>
          <p:nvPr/>
        </p:nvSpPr>
        <p:spPr bwMode="auto">
          <a:xfrm>
            <a:off x="2214563" y="2928938"/>
            <a:ext cx="535781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Демографическая</a:t>
            </a:r>
          </a:p>
          <a:p>
            <a:pPr algn="ctr"/>
            <a:r>
              <a:rPr lang="ru-RU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ситуация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Строительство МФЦ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Так все начиналось: расчистка площадки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Вывоз мусора</a:t>
            </a:r>
            <a:endParaRPr lang="ru-RU" dirty="0"/>
          </a:p>
        </p:txBody>
      </p:sp>
      <p:pic>
        <p:nvPicPr>
          <p:cNvPr id="5122" name="Picture 2" descr="C:\Documents and Settings\Администратор\Рабочий стол\сельсовет\Новая папка\DSCN045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00436"/>
            <a:ext cx="4040188" cy="3030141"/>
          </a:xfrm>
          <a:prstGeom prst="rect">
            <a:avLst/>
          </a:prstGeom>
          <a:noFill/>
        </p:spPr>
      </p:pic>
      <p:pic>
        <p:nvPicPr>
          <p:cNvPr id="5123" name="Picture 3" descr="C:\Documents and Settings\Администратор\Рабочий стол\сельсовет\Новая папка\DSCN046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1899841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Демографическая ситуация по Надеждинскому сельскому поселению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3" cy="4548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1"/>
                <a:gridCol w="1645921"/>
                <a:gridCol w="1465902"/>
                <a:gridCol w="1825938"/>
                <a:gridCol w="1645921"/>
              </a:tblGrid>
              <a:tr h="1137052">
                <a:tc>
                  <a:txBody>
                    <a:bodyPr/>
                    <a:lstStyle/>
                    <a:p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Родилось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Умерло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Прописались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Выписались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7052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Black" pitchFamily="34" charset="0"/>
                        </a:rPr>
                        <a:t>2013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Black" pitchFamily="34" charset="0"/>
                        </a:rPr>
                        <a:t>2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Black" pitchFamily="34" charset="0"/>
                        </a:rPr>
                        <a:t>7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Black" pitchFamily="34" charset="0"/>
                        </a:rPr>
                        <a:t>2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Black" pitchFamily="34" charset="0"/>
                        </a:rPr>
                        <a:t>8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7052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Black" pitchFamily="34" charset="0"/>
                        </a:rPr>
                        <a:t>2014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Black" pitchFamily="34" charset="0"/>
                        </a:rPr>
                        <a:t>4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Black" pitchFamily="34" charset="0"/>
                        </a:rPr>
                        <a:t>5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Black" pitchFamily="34" charset="0"/>
                        </a:rPr>
                        <a:t>2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Black" pitchFamily="34" charset="0"/>
                        </a:rPr>
                        <a:t>4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7052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Black" pitchFamily="34" charset="0"/>
                        </a:rPr>
                        <a:t>2015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Black" pitchFamily="34" charset="0"/>
                        </a:rPr>
                        <a:t>3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Black" pitchFamily="34" charset="0"/>
                        </a:rPr>
                        <a:t>7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Black" pitchFamily="34" charset="0"/>
                        </a:rPr>
                        <a:t>3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 Black" pitchFamily="34" charset="0"/>
                        </a:rPr>
                        <a:t>6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/>
              <a:t>Таблица 1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Возрастной состав населения</a:t>
            </a: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357159" y="1524000"/>
          <a:ext cx="8329642" cy="5114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577"/>
                <a:gridCol w="2000265"/>
                <a:gridCol w="2057400"/>
                <a:gridCol w="2057400"/>
              </a:tblGrid>
              <a:tr h="8524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 населенного пункта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дворов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населения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Среднее количество</a:t>
                      </a:r>
                      <a:r>
                        <a:rPr lang="ru-RU" sz="1400" b="1" i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жителей </a:t>
                      </a:r>
                      <a:r>
                        <a:rPr lang="ru-RU" sz="14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i="1" dirty="0">
                          <a:latin typeface="Times New Roman"/>
                          <a:ea typeface="Times New Roman"/>
                          <a:cs typeface="Times New Roman"/>
                        </a:rPr>
                        <a:t>на каждый двор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8524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Д.Муратово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38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137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3,6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8524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С.Надеждино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51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171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3,4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8524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Д.Кичкеево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69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8524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dirty="0">
                          <a:latin typeface="Times New Roman"/>
                          <a:ea typeface="Times New Roman"/>
                          <a:cs typeface="Times New Roman"/>
                        </a:rPr>
                        <a:t>П.Репьёвка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8524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dirty="0">
                          <a:latin typeface="Times New Roman"/>
                          <a:ea typeface="Times New Roman"/>
                          <a:cs typeface="Times New Roman"/>
                        </a:rPr>
                        <a:t>всего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115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383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3,3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Распределение жителей по населенным пунктам</a:t>
            </a: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Работа с обращениями граждан</a:t>
            </a:r>
            <a:endParaRPr lang="ru-RU" dirty="0"/>
          </a:p>
        </p:txBody>
      </p:sp>
      <p:pic>
        <p:nvPicPr>
          <p:cNvPr id="1026" name="Picture 2" descr="C:\Documents and Settings\Администратор\Рабочий стол\сельсовет\DSCN1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Администратор\Рабочий стол\сельсовет\деревья\IMG_13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229644"/>
            <a:ext cx="4038600" cy="3028950"/>
          </a:xfrm>
          <a:prstGeom prst="rect">
            <a:avLst/>
          </a:prstGeom>
          <a:noFill/>
        </p:spPr>
      </p:pic>
      <p:pic>
        <p:nvPicPr>
          <p:cNvPr id="14339" name="Picture 3" descr="C:\Documents and Settings\Администратор\Рабочий стол\сельсовет\деревья\IMG_13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229644"/>
            <a:ext cx="4038600" cy="3028950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Спиливание деревьев по Набережной улице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Очистка улиц</a:t>
            </a:r>
            <a:endParaRPr lang="ru-RU" dirty="0"/>
          </a:p>
        </p:txBody>
      </p:sp>
      <p:pic>
        <p:nvPicPr>
          <p:cNvPr id="2050" name="Picture 2" descr="F:\DCIM\101NIKON\DSCN07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481138"/>
            <a:ext cx="7429552" cy="48053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Очистка придорожной территории</a:t>
            </a:r>
            <a:endParaRPr lang="ru-RU" dirty="0"/>
          </a:p>
        </p:txBody>
      </p:sp>
      <p:pic>
        <p:nvPicPr>
          <p:cNvPr id="3074" name="Picture 2" descr="F:\DCIM\101NIKON\DSCN07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481138"/>
            <a:ext cx="7429552" cy="4733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Заготовка веточного корма</a:t>
            </a:r>
            <a:endParaRPr lang="ru-RU" dirty="0"/>
          </a:p>
        </p:txBody>
      </p:sp>
      <p:pic>
        <p:nvPicPr>
          <p:cNvPr id="3074" name="Picture 2" descr="C:\Documents and Settings\Администратор\Рабочий стол\DSCN07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57364"/>
            <a:ext cx="4038600" cy="3401230"/>
          </a:xfrm>
          <a:prstGeom prst="rect">
            <a:avLst/>
          </a:prstGeom>
          <a:noFill/>
        </p:spPr>
      </p:pic>
      <p:pic>
        <p:nvPicPr>
          <p:cNvPr id="3075" name="Picture 3" descr="C:\Documents and Settings\Администратор\Рабочий стол\DSCN079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857364"/>
            <a:ext cx="4038600" cy="3401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фото\DSC0433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428736"/>
            <a:ext cx="4214841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Старое   ограждение  кладбищ</a:t>
            </a:r>
            <a:endParaRPr lang="ru-RU" dirty="0"/>
          </a:p>
        </p:txBody>
      </p:sp>
      <p:pic>
        <p:nvPicPr>
          <p:cNvPr id="6" name="Picture 2" descr="G:\фото\DSC043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500174"/>
            <a:ext cx="3919534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5102225" y="5410200"/>
            <a:ext cx="4041775" cy="7620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Готовимся к открытию</a:t>
            </a:r>
            <a:endParaRPr lang="ru-RU" dirty="0"/>
          </a:p>
        </p:txBody>
      </p:sp>
      <p:pic>
        <p:nvPicPr>
          <p:cNvPr id="7170" name="Picture 2" descr="C:\Documents and Settings\Администратор\Рабочий стол\сельсовет\DSCN0995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00108"/>
            <a:ext cx="4040188" cy="3786214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0" y="5410200"/>
            <a:ext cx="4040188" cy="76200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Благоустройство территории МФЦ</a:t>
            </a:r>
            <a:endParaRPr lang="ru-RU" dirty="0"/>
          </a:p>
        </p:txBody>
      </p:sp>
      <p:pic>
        <p:nvPicPr>
          <p:cNvPr id="7172" name="Picture 4" descr="C:\Documents and Settings\Администратор\Рабочий стол\сельсовет\DSCN0989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1142984"/>
            <a:ext cx="4041775" cy="3643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Референдум по введению налога на самообложение граждан</a:t>
            </a:r>
            <a:endParaRPr lang="ru-RU" dirty="0"/>
          </a:p>
        </p:txBody>
      </p:sp>
      <p:pic>
        <p:nvPicPr>
          <p:cNvPr id="1026" name="Picture 2" descr="C:\Documents and Settings\Администратор\Рабочий стол\сельсовет\SL2741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481138"/>
            <a:ext cx="6500858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284080"/>
          <a:ext cx="8229600" cy="50175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652"/>
                <a:gridCol w="2928958"/>
                <a:gridCol w="1180150"/>
                <a:gridCol w="1645920"/>
                <a:gridCol w="1645920"/>
              </a:tblGrid>
              <a:tr h="403159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100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Перечень мероприятий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Средства на реализацию </a:t>
                      </a: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мероприятий,</a:t>
                      </a:r>
                      <a:r>
                        <a:rPr lang="ru-RU" sz="11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тыс.рублей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    В том числе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15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средства самообложения граждан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Средства бюджета Республики Татарстан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0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90236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Организация  ритуальных услуг и содержания мест захоронения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91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Ограждение кладбища села Надеждино с приобретением необходимых материалов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280577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56115,4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224461,6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1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Ограждение кладбища деревни Муратово с приобретением необходимых материалов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342720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68544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274176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1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Ограждение кладбища деревни Кичкеево с приобретением необходимых материалов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124440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24888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99552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301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747737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149547,4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598189,6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174">
                <a:tc gridSpan="5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Организация благоустройства территории Поселения(включая освещение улиц, озеленение территории, установку указателей с наименованиями улиц и номерами домов, размещение  и содержание малых архитектурных форм)  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3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Строительство Памятника-мемориала «Вспомним всех поимённо» с.Надеждино с приобретением необходимого материала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215953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43190,6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172762,4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1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Ограждение и ремонт родника в посёлке Чистые Ключи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        86310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17262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69048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159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302263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60452,6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241810,4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810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ВСЕГО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1050000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210000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840000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000132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/>
              <a:t>Заявка   на предоставление  из  бюджета  Республики Татарстан   иных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dirty="0" smtClean="0"/>
              <a:t>            межбюджетных    трансфертов    бюджету Надеждинского сельского поселения на   решение  вопросов   местного    значения,              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dirty="0" smtClean="0"/>
              <a:t>           осуществляемое  с привлечением средств    самообложения     граждан</a:t>
            </a:r>
            <a:endParaRPr lang="ru-RU" sz="16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Ограждение кладбищ с.Надеждино</a:t>
            </a:r>
            <a:endParaRPr lang="ru-RU" dirty="0"/>
          </a:p>
        </p:txBody>
      </p:sp>
      <p:pic>
        <p:nvPicPr>
          <p:cNvPr id="1026" name="Picture 2" descr="C:\Documents and Settings\Администратор\Рабочий стол\сельсовет\DSCN13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481138"/>
            <a:ext cx="7143800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Вот так теперь выглядит новое ограждение  кладбищ  </a:t>
            </a:r>
            <a:r>
              <a:rPr lang="ru-RU" dirty="0" err="1" smtClean="0"/>
              <a:t>д.Муратово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785926"/>
            <a:ext cx="692948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Администратор\Рабочий стол\сельсовет\DSCN12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Кладбище в </a:t>
            </a:r>
            <a:r>
              <a:rPr lang="ru-RU" dirty="0" err="1" smtClean="0"/>
              <a:t>д.Кичкеево</a:t>
            </a: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Памятник-мемориал «Вспомним всех поимённо» в С.Надеждино</a:t>
            </a:r>
            <a:endParaRPr lang="ru-RU" dirty="0"/>
          </a:p>
        </p:txBody>
      </p:sp>
      <p:pic>
        <p:nvPicPr>
          <p:cNvPr id="5122" name="Picture 2" descr="C:\Documents and Settings\Администратор\Рабочий стол\сельсовет\DSCN12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481138"/>
            <a:ext cx="728667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Администратор\Рабочий стол\сельсовет\DSCN12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20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Родник и часовня в поселке Чистые Ключи</a:t>
            </a:r>
            <a:endParaRPr lang="ru-RU" sz="32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P102060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229644"/>
            <a:ext cx="4038600" cy="302895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Мероприятия к 70летию великой Победы</a:t>
            </a:r>
            <a:endParaRPr lang="ru-RU" dirty="0"/>
          </a:p>
        </p:txBody>
      </p:sp>
      <p:pic>
        <p:nvPicPr>
          <p:cNvPr id="7170" name="Picture 2" descr="C:\Documents and Settings\Администратор\Рабочий стол\сельсовет\9 мая 2015\P10206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30438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ДОСТУПНА ВСЕМ\презентация отчёт 2015 год\встреча с журналистом\Новая папка (2)\P12102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90007" y="1507624"/>
            <a:ext cx="5963985" cy="4472989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Встреча с дочерями Полного кавалера орденов Славы Платонова В.Р.</a:t>
            </a:r>
            <a:endParaRPr lang="ru-RU" sz="28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Вручение юбилейных медалей труженикам тыла</a:t>
            </a:r>
            <a:endParaRPr lang="ru-RU" dirty="0"/>
          </a:p>
        </p:txBody>
      </p:sp>
      <p:pic>
        <p:nvPicPr>
          <p:cNvPr id="8194" name="Picture 2" descr="C:\Documents and Settings\Администратор\Рабочий стол\сельсовет\Медали\SL27426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928802"/>
            <a:ext cx="4038600" cy="3571900"/>
          </a:xfrm>
          <a:prstGeom prst="rect">
            <a:avLst/>
          </a:prstGeom>
          <a:noFill/>
        </p:spPr>
      </p:pic>
      <p:pic>
        <p:nvPicPr>
          <p:cNvPr id="8195" name="Picture 3" descr="C:\Documents and Settings\Администратор\Рабочий стол\сельсовет\Медали\SL27427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928802"/>
            <a:ext cx="4038600" cy="3571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0" y="5410200"/>
            <a:ext cx="4040188" cy="762000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Закладка фундамента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5102225" y="5410200"/>
            <a:ext cx="4041775" cy="76200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Работа кипит- вот и стены уже возведены!</a:t>
            </a:r>
            <a:endParaRPr lang="ru-RU" dirty="0"/>
          </a:p>
        </p:txBody>
      </p:sp>
      <p:pic>
        <p:nvPicPr>
          <p:cNvPr id="6146" name="Picture 2" descr="C:\Documents and Settings\Администратор\Рабочий стол\сельсовет\Новая папка (2)\DSCN0507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71546"/>
            <a:ext cx="4040188" cy="3602041"/>
          </a:xfrm>
          <a:prstGeom prst="rect">
            <a:avLst/>
          </a:prstGeom>
          <a:noFill/>
        </p:spPr>
      </p:pic>
      <p:pic>
        <p:nvPicPr>
          <p:cNvPr id="6147" name="Picture 3" descr="C:\Documents and Settings\Администратор\Рабочий стол\сельсовет\DSCN0724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071546"/>
            <a:ext cx="4041775" cy="36020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Администратор\Рабочий стол\сельсовет\9 мая 2015\P10206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714488"/>
            <a:ext cx="4038600" cy="3544106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b="0" dirty="0" smtClean="0"/>
              <a:t>Шествие Бессмертного полка  и Почетный караул</a:t>
            </a:r>
            <a:r>
              <a:rPr lang="ru-RU" b="0" dirty="0" smtClean="0"/>
              <a:t/>
            </a:r>
            <a:br>
              <a:rPr lang="ru-RU" b="0" dirty="0" smtClean="0"/>
            </a:br>
            <a:endParaRPr lang="ru-RU" b="0" dirty="0"/>
          </a:p>
        </p:txBody>
      </p:sp>
      <p:pic>
        <p:nvPicPr>
          <p:cNvPr id="6148" name="Picture 4" descr="C:\Documents and Settings\Администратор\Рабочий стол\сельсовет\9 мая 2015\P10206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14488"/>
            <a:ext cx="4038600" cy="3544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Выборы </a:t>
            </a:r>
            <a:r>
              <a:rPr lang="ru-RU" sz="2800" dirty="0" smtClean="0"/>
              <a:t>Президента </a:t>
            </a:r>
            <a:r>
              <a:rPr lang="ru-RU" sz="2800" dirty="0" smtClean="0"/>
              <a:t>Республики Татарстан и депутатов местного Совета</a:t>
            </a:r>
            <a:endParaRPr lang="ru-RU" sz="2800" dirty="0"/>
          </a:p>
        </p:txBody>
      </p:sp>
      <p:pic>
        <p:nvPicPr>
          <p:cNvPr id="10242" name="Picture 2" descr="C:\Documents and Settings\Администратор\Рабочий стол\сельсовет\DSCN10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29644"/>
            <a:ext cx="4038600" cy="3028950"/>
          </a:xfrm>
          <a:prstGeom prst="rect">
            <a:avLst/>
          </a:prstGeom>
          <a:noFill/>
        </p:spPr>
      </p:pic>
      <p:pic>
        <p:nvPicPr>
          <p:cNvPr id="10243" name="Picture 3" descr="C:\Documents and Settings\Администратор\Рабочий стол\сельсовет\выборы\DSCN10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29644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Администратор\Рабочий стол\сельсовет\DSCN124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Юбиляры семейной жизни</a:t>
            </a:r>
            <a:br>
              <a:rPr lang="ru-RU" dirty="0" smtClean="0"/>
            </a:br>
            <a:r>
              <a:rPr lang="ru-RU" sz="2200" dirty="0" smtClean="0"/>
              <a:t>Семья Вериных Геннадий Сергеевич и Наталья Сергеевна отметили 55 летний юбилей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 smtClean="0"/>
              <a:t>Семья Царевых Александр Иванович и Анна Германовна отметили 60 летний юбилей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" name="Picture 3" descr="C:\Documents and Settings\Администратор\Рабочий стол\сельсовет\DSCN12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Новогоднее представление</a:t>
            </a:r>
            <a:endParaRPr lang="ru-RU" dirty="0"/>
          </a:p>
        </p:txBody>
      </p:sp>
      <p:pic>
        <p:nvPicPr>
          <p:cNvPr id="20482" name="Picture 2" descr="C:\Documents and Settings\Администратор\Рабочий стол\сельсовет\Новый Год 2016\20151231_2052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14554"/>
            <a:ext cx="4038600" cy="3071834"/>
          </a:xfrm>
          <a:prstGeom prst="rect">
            <a:avLst/>
          </a:prstGeom>
          <a:noFill/>
        </p:spPr>
      </p:pic>
      <p:pic>
        <p:nvPicPr>
          <p:cNvPr id="20483" name="Picture 3" descr="C:\Documents and Settings\Администратор\Рабочий стол\сельсовет\Новый Год 2016\20151231_2055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14554"/>
            <a:ext cx="4038600" cy="3071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Дед Мороз и Снегурочка поздравили детей не посещающих детсад</a:t>
            </a:r>
            <a:endParaRPr lang="ru-RU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000240"/>
            <a:ext cx="614366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Широкая Масленица</a:t>
            </a:r>
            <a:endParaRPr lang="ru-RU" dirty="0"/>
          </a:p>
        </p:txBody>
      </p:sp>
      <p:pic>
        <p:nvPicPr>
          <p:cNvPr id="4098" name="Picture 2" descr="C:\Documents and Settings\Администратор\Рабочий стол\сельсовет\Масленица\DSCN05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43050"/>
            <a:ext cx="4038600" cy="4071966"/>
          </a:xfrm>
          <a:prstGeom prst="rect">
            <a:avLst/>
          </a:prstGeom>
          <a:noFill/>
        </p:spPr>
      </p:pic>
      <p:pic>
        <p:nvPicPr>
          <p:cNvPr id="4099" name="Picture 3" descr="C:\Documents and Settings\Администратор\Рабочий стол\сельсовет\Масленица\DSCN05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43050"/>
            <a:ext cx="4038600" cy="40719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Мероприятие к Международному дню мам</a:t>
            </a:r>
            <a:endParaRPr lang="ru-RU" dirty="0"/>
          </a:p>
        </p:txBody>
      </p:sp>
      <p:pic>
        <p:nvPicPr>
          <p:cNvPr id="17410" name="Picture 2" descr="C:\Documents and Settings\Администратор\Рабочий стол\сельсовет\День мам\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785926"/>
            <a:ext cx="3571900" cy="3643338"/>
          </a:xfrm>
          <a:prstGeom prst="rect">
            <a:avLst/>
          </a:prstGeom>
          <a:noFill/>
        </p:spPr>
      </p:pic>
      <p:pic>
        <p:nvPicPr>
          <p:cNvPr id="17411" name="Picture 3" descr="C:\Documents and Settings\Администратор\Рабочий стол\сельсовет\День мам\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857364"/>
            <a:ext cx="3643338" cy="3500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Праздничные мероприятия ко Дню пожилого человека</a:t>
            </a:r>
            <a:endParaRPr lang="ru-RU" dirty="0"/>
          </a:p>
        </p:txBody>
      </p:sp>
      <p:pic>
        <p:nvPicPr>
          <p:cNvPr id="11266" name="Picture 2" descr="C:\Documents and Settings\Администратор\Рабочий стол\сельсовет\День пожилых-2015\SL27438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29644"/>
            <a:ext cx="4038600" cy="3028950"/>
          </a:xfrm>
          <a:prstGeom prst="rect">
            <a:avLst/>
          </a:prstGeom>
          <a:noFill/>
        </p:spPr>
      </p:pic>
      <p:pic>
        <p:nvPicPr>
          <p:cNvPr id="11267" name="Picture 3" descr="C:\Documents and Settings\Администратор\Рабочий стол\сельсовет\День пожилых-2015\SL2744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29644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Концерт ко Дню тружеников сельского хозяйства</a:t>
            </a:r>
            <a:endParaRPr lang="ru-RU" dirty="0"/>
          </a:p>
        </p:txBody>
      </p:sp>
      <p:pic>
        <p:nvPicPr>
          <p:cNvPr id="16386" name="Picture 2" descr="C:\Documents and Settings\Администратор\Рабочий стол\сельсовет\P10301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Documents and Settings\Администратор\Рабочий стол\сельсовет\IMG_126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643050"/>
            <a:ext cx="4038600" cy="3615544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Торжественное открытие МФЦ</a:t>
            </a:r>
            <a:endParaRPr lang="ru-RU" dirty="0"/>
          </a:p>
        </p:txBody>
      </p:sp>
      <p:pic>
        <p:nvPicPr>
          <p:cNvPr id="8196" name="Picture 4" descr="C:\Documents and Settings\Администратор\Рабочий стол\сельсовет\IMG_126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43050"/>
            <a:ext cx="4038600" cy="3615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«Осенний бал»</a:t>
            </a:r>
            <a:endParaRPr lang="ru-RU" dirty="0"/>
          </a:p>
        </p:txBody>
      </p:sp>
      <p:pic>
        <p:nvPicPr>
          <p:cNvPr id="15362" name="Picture 2" descr="C:\Documents and Settings\Администратор\Рабочий стол\сельсовет\осен.бал\IMG_13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29644"/>
            <a:ext cx="4038600" cy="3028950"/>
          </a:xfrm>
          <a:prstGeom prst="rect">
            <a:avLst/>
          </a:prstGeom>
          <a:noFill/>
        </p:spPr>
      </p:pic>
      <p:pic>
        <p:nvPicPr>
          <p:cNvPr id="15363" name="Picture 3" descr="C:\Documents and Settings\Администратор\Рабочий стол\сельсовет\осен.бал\IMG_13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29644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Праздник чая</a:t>
            </a:r>
            <a:endParaRPr lang="ru-RU" dirty="0"/>
          </a:p>
        </p:txBody>
      </p:sp>
      <p:pic>
        <p:nvPicPr>
          <p:cNvPr id="21506" name="Picture 2" descr="C:\Documents and Settings\Администратор\Рабочий стол\сельсовет\DSCN12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Участие в ярмарках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Воскресная ярмарка в с.Б.Кайбицы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ru-RU" dirty="0" smtClean="0"/>
              <a:t>Ярмарка в Казани</a:t>
            </a:r>
            <a:endParaRPr lang="ru-RU" dirty="0"/>
          </a:p>
        </p:txBody>
      </p:sp>
      <p:pic>
        <p:nvPicPr>
          <p:cNvPr id="13314" name="Picture 2" descr="C:\Documents and Settings\Администратор\Рабочий стол\сельсовет\ярмарка\DSCN107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900436"/>
            <a:ext cx="4040188" cy="3030141"/>
          </a:xfrm>
          <a:prstGeom prst="rect">
            <a:avLst/>
          </a:prstGeom>
          <a:noFill/>
        </p:spPr>
      </p:pic>
      <p:pic>
        <p:nvPicPr>
          <p:cNvPr id="13315" name="Picture 3" descr="C:\Documents and Settings\Администратор\Рабочий стол\сельсовет\DSCN110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5025" y="1899841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Осенняя выставка в РДК</a:t>
            </a:r>
            <a:endParaRPr lang="ru-RU" dirty="0"/>
          </a:p>
        </p:txBody>
      </p:sp>
      <p:pic>
        <p:nvPicPr>
          <p:cNvPr id="18434" name="Picture 2" descr="C:\Documents and Settings\Администратор\Рабочий стол\сельсовет\для Розиты\Выставка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785926"/>
            <a:ext cx="3714776" cy="3929090"/>
          </a:xfrm>
          <a:prstGeom prst="rect">
            <a:avLst/>
          </a:prstGeom>
          <a:noFill/>
        </p:spPr>
      </p:pic>
      <p:pic>
        <p:nvPicPr>
          <p:cNvPr id="18435" name="Picture 3" descr="C:\Documents and Settings\Администратор\Рабочий стол\сельсовет\для Розиты\DSCN116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85926"/>
            <a:ext cx="4038600" cy="3929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Сабантуй 2015 года</a:t>
            </a:r>
            <a:br>
              <a:rPr lang="ru-RU" dirty="0" smtClean="0"/>
            </a:br>
            <a:r>
              <a:rPr lang="ru-RU" dirty="0" smtClean="0"/>
              <a:t>«Русское подворье»</a:t>
            </a:r>
            <a:endParaRPr lang="ru-RU" dirty="0"/>
          </a:p>
        </p:txBody>
      </p:sp>
      <p:pic>
        <p:nvPicPr>
          <p:cNvPr id="9219" name="Picture 3" descr="C:\Documents and Settings\Администратор\Рабочий стол\сельсовет\Сабантуй1\P102067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30438"/>
            <a:ext cx="4038600" cy="3028950"/>
          </a:xfrm>
          <a:prstGeom prst="rect">
            <a:avLst/>
          </a:prstGeom>
          <a:noFill/>
        </p:spPr>
      </p:pic>
      <p:pic>
        <p:nvPicPr>
          <p:cNvPr id="9220" name="Picture 4" descr="C:\Documents and Settings\Администратор\Рабочий стол\сельсовет\Сабантуй1\P102067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29644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Лыжня России</a:t>
            </a:r>
            <a:endParaRPr lang="ru-RU" dirty="0"/>
          </a:p>
        </p:txBody>
      </p:sp>
      <p:pic>
        <p:nvPicPr>
          <p:cNvPr id="2050" name="Picture 2" descr="C:\Documents and Settings\Администратор\Рабочий стол\сельсовет\DSCN05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Осенний кросс</a:t>
            </a:r>
            <a:endParaRPr lang="ru-RU" dirty="0"/>
          </a:p>
        </p:txBody>
      </p:sp>
      <p:pic>
        <p:nvPicPr>
          <p:cNvPr id="3074" name="Picture 2" descr="C:\Documents and Settings\Администратор\Рабочий стол\сельсовет\осень кросс\DSCN107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71612"/>
            <a:ext cx="4038600" cy="4000528"/>
          </a:xfrm>
          <a:prstGeom prst="rect">
            <a:avLst/>
          </a:prstGeom>
          <a:noFill/>
        </p:spPr>
      </p:pic>
      <p:pic>
        <p:nvPicPr>
          <p:cNvPr id="3075" name="Picture 3" descr="C:\Documents and Settings\Администратор\Рабочий стол\сельсовет\осень кросс\DSCN10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571612"/>
            <a:ext cx="4038600" cy="4000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Дружественный матч по футболу</a:t>
            </a:r>
            <a:endParaRPr lang="ru-RU" dirty="0"/>
          </a:p>
        </p:txBody>
      </p:sp>
      <p:pic>
        <p:nvPicPr>
          <p:cNvPr id="1026" name="Picture 2" descr="C:\Documents and Settings\Администратор\Рабочий стол\DSCN08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098" name="Picture 2" descr="F:\DCIM\101NIKON\DSCN07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481138"/>
            <a:ext cx="6786610" cy="4733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Встречаем гостей!</a:t>
            </a:r>
            <a:endParaRPr lang="ru-RU" dirty="0"/>
          </a:p>
        </p:txBody>
      </p:sp>
      <p:pic>
        <p:nvPicPr>
          <p:cNvPr id="12290" name="Picture 2" descr="C:\Documents and Settings\Администратор\Рабочий стол\сельсовет\для Розы\IMG_12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Наша дорога!</a:t>
            </a:r>
            <a:endParaRPr lang="ru-RU" dirty="0"/>
          </a:p>
        </p:txBody>
      </p:sp>
      <p:pic>
        <p:nvPicPr>
          <p:cNvPr id="19458" name="Picture 2" descr="C:\Documents and Settings\Администратор\Рабочий стол\сельсовет\DSCN12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481138"/>
            <a:ext cx="6643734" cy="48768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58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900"/>
                <a:gridCol w="4143404"/>
                <a:gridCol w="1214446"/>
                <a:gridCol w="1285884"/>
                <a:gridCol w="1042966"/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План 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Факт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Налог на доходы физических лиц (подоходный налог)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54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92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Налог на имущество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112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Земельный налог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323,8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352,2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108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Госпошлина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0,9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90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Неналоговые платежи (аренда земли, аренда имущества) штрафы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Доходы от оказания платных услуг (за воду)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211,5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105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Самообложение граждан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210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210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Межбюджетный трансферт для компенсации решений, принятых органами власти другого уровня (Компенсация на дополнительные расходы по решению района)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1691,7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1691,7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Итого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2508,5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2543,3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102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Бюджет Надеждинского сельского поселения на 2015 год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537652"/>
          <a:ext cx="8229600" cy="43520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1528"/>
                <a:gridCol w="2786082"/>
                <a:gridCol w="1285884"/>
                <a:gridCol w="1540186"/>
                <a:gridCol w="1645920"/>
              </a:tblGrid>
              <a:tr h="5368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 расходов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2014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2015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 2014 в %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57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На аппарат управления (заработная плата, административные расходы, уплата налогов, прочая деятельность)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1266,5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1427,7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113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2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Загс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0,5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0,5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2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Военкомат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71,5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77,1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108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2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Благоустройство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211,9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1330,6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628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2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Прочие расходы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39,8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19,5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2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Итого расходов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</a:rPr>
                        <a:t>1590,2</a:t>
                      </a:r>
                      <a:endParaRPr lang="ru-RU" sz="18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2519,9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158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Основные статьи расходов бюджета </a:t>
            </a:r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506</TotalTime>
  <Words>981</Words>
  <Application>Microsoft Office PowerPoint</Application>
  <PresentationFormat>Экран (4:3)</PresentationFormat>
  <Paragraphs>434</Paragraphs>
  <Slides>58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Открытая</vt:lpstr>
      <vt:lpstr>Слайд 1</vt:lpstr>
      <vt:lpstr>Строительство МФЦ</vt:lpstr>
      <vt:lpstr>Слайд 3</vt:lpstr>
      <vt:lpstr>Слайд 4</vt:lpstr>
      <vt:lpstr>Торжественное открытие МФЦ</vt:lpstr>
      <vt:lpstr>Встречаем гостей!</vt:lpstr>
      <vt:lpstr>Наша дорога!</vt:lpstr>
      <vt:lpstr>Бюджет Надеждинского сельского поселения на 2015 год</vt:lpstr>
      <vt:lpstr>Основные статьи расходов бюджета </vt:lpstr>
      <vt:lpstr>Доходы бюджета на 2016 год</vt:lpstr>
      <vt:lpstr>Расходы бюджета на 2016 год</vt:lpstr>
      <vt:lpstr>Доходы от оказания платных услуг ( за воду)</vt:lpstr>
      <vt:lpstr>Земля Надеждинского сельского поселения</vt:lpstr>
      <vt:lpstr>Занятость населения</vt:lpstr>
      <vt:lpstr>Структура  занятости  населения</vt:lpstr>
      <vt:lpstr>Доходы населения от реализации продукции ЛПХ</vt:lpstr>
      <vt:lpstr>Поголовье скота в личных подсобных хозяйствах </vt:lpstr>
      <vt:lpstr>Доходы от реализации молока</vt:lpstr>
      <vt:lpstr>Слайд 19</vt:lpstr>
      <vt:lpstr>Демографическая ситуация по Надеждинскому сельскому поселению</vt:lpstr>
      <vt:lpstr>Таблица 1</vt:lpstr>
      <vt:lpstr>Возрастной состав населения</vt:lpstr>
      <vt:lpstr>Распределение жителей по населенным пунктам</vt:lpstr>
      <vt:lpstr>Работа с обращениями граждан</vt:lpstr>
      <vt:lpstr>Спиливание деревьев по Набережной улице</vt:lpstr>
      <vt:lpstr>Очистка улиц</vt:lpstr>
      <vt:lpstr>Очистка придорожной территории</vt:lpstr>
      <vt:lpstr>Заготовка веточного корма</vt:lpstr>
      <vt:lpstr>Старое   ограждение  кладбищ</vt:lpstr>
      <vt:lpstr>Референдум по введению налога на самообложение граждан</vt:lpstr>
      <vt:lpstr>Заявка   на предоставление  из  бюджета  Республики Татарстан   иных             межбюджетных    трансфертов    бюджету Надеждинского сельского поселения на   решение  вопросов   местного    значения,                           осуществляемое  с привлечением средств    самообложения     граждан</vt:lpstr>
      <vt:lpstr>Ограждение кладбищ с.Надеждино</vt:lpstr>
      <vt:lpstr>Вот так теперь выглядит новое ограждение  кладбищ  д.Муратово</vt:lpstr>
      <vt:lpstr>Кладбище в д.Кичкеево</vt:lpstr>
      <vt:lpstr>Памятник-мемориал «Вспомним всех поимённо» в С.Надеждино</vt:lpstr>
      <vt:lpstr>Родник и часовня в поселке Чистые Ключи</vt:lpstr>
      <vt:lpstr>Мероприятия к 70летию великой Победы</vt:lpstr>
      <vt:lpstr>Встреча с дочерями Полного кавалера орденов Славы Платонова В.Р.</vt:lpstr>
      <vt:lpstr>Вручение юбилейных медалей труженикам тыла</vt:lpstr>
      <vt:lpstr>Шествие Бессмертного полка  и Почетный караул </vt:lpstr>
      <vt:lpstr>Выборы Президента Республики Татарстан и депутатов местного Совета</vt:lpstr>
      <vt:lpstr> Юбиляры семейной жизни Семья Вериных Геннадий Сергеевич и Наталья Сергеевна отметили 55 летний юбилей </vt:lpstr>
      <vt:lpstr>Семья Царевых Александр Иванович и Анна Германовна отметили 60 летний юбилей  </vt:lpstr>
      <vt:lpstr>Новогоднее представление</vt:lpstr>
      <vt:lpstr>Дед Мороз и Снегурочка поздравили детей не посещающих детсад</vt:lpstr>
      <vt:lpstr>Широкая Масленица</vt:lpstr>
      <vt:lpstr>Мероприятие к Международному дню мам</vt:lpstr>
      <vt:lpstr>Праздничные мероприятия ко Дню пожилого человека</vt:lpstr>
      <vt:lpstr>Концерт ко Дню тружеников сельского хозяйства</vt:lpstr>
      <vt:lpstr>«Осенний бал»</vt:lpstr>
      <vt:lpstr>Праздник чая</vt:lpstr>
      <vt:lpstr>Участие в ярмарках</vt:lpstr>
      <vt:lpstr>Осенняя выставка в РДК</vt:lpstr>
      <vt:lpstr>Сабантуй 2015 года «Русское подворье»</vt:lpstr>
      <vt:lpstr>Лыжня России</vt:lpstr>
      <vt:lpstr>Осенний кросс</vt:lpstr>
      <vt:lpstr>Дружественный матч по футболу</vt:lpstr>
      <vt:lpstr>Спасибо за внимание!</vt:lpstr>
    </vt:vector>
  </TitlesOfParts>
  <Company>Melkosoft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Отчетное собрание 2016 года</dc:title>
  <dc:creator>FuckYouBill</dc:creator>
  <cp:lastModifiedBy>FuckYouBill</cp:lastModifiedBy>
  <cp:revision>65</cp:revision>
  <dcterms:created xsi:type="dcterms:W3CDTF">2016-01-02T07:42:51Z</dcterms:created>
  <dcterms:modified xsi:type="dcterms:W3CDTF">2016-01-15T08:11:52Z</dcterms:modified>
</cp:coreProperties>
</file>